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83dbe5e2b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83dbe5e2bb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83dbe5e2b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83dbe5e2b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83dbe5e2b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83dbe5e2b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83de973a7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83de973a7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8244b20d20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8244b20d20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8244b20d2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8244b20d2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8244b20d2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8244b20d2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83cdb1e583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83cdb1e583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,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83de973a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83de973a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,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83cdb1e583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83cdb1e583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83cdb1e583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83cdb1e583_1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83dbe5e2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83dbe5e2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2382875" y="744575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Wellness Policy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2949575" y="1699200"/>
            <a:ext cx="53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Fowler USD 225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2023-2024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-7722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2"/>
          <p:cNvSpPr txBox="1">
            <a:spLocks noGrp="1"/>
          </p:cNvSpPr>
          <p:nvPr>
            <p:ph type="ctrTitle"/>
          </p:nvPr>
        </p:nvSpPr>
        <p:spPr>
          <a:xfrm>
            <a:off x="2234400" y="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Water Access</a:t>
            </a:r>
            <a:endParaRPr sz="3600"/>
          </a:p>
        </p:txBody>
      </p:sp>
      <p:sp>
        <p:nvSpPr>
          <p:cNvPr id="119" name="Google Shape;119;p22"/>
          <p:cNvSpPr txBox="1">
            <a:spLocks noGrp="1"/>
          </p:cNvSpPr>
          <p:nvPr>
            <p:ph type="subTitle" idx="1"/>
          </p:nvPr>
        </p:nvSpPr>
        <p:spPr>
          <a:xfrm>
            <a:off x="2885925" y="911700"/>
            <a:ext cx="63342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During the day students have access to drinking water including during meal service.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Hygiene standards are followed for the delivery of drinking water.</a:t>
            </a:r>
            <a:endParaRPr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-7722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3"/>
          <p:cNvSpPr txBox="1">
            <a:spLocks noGrp="1"/>
          </p:cNvSpPr>
          <p:nvPr>
            <p:ph type="ctrTitle"/>
          </p:nvPr>
        </p:nvSpPr>
        <p:spPr>
          <a:xfrm>
            <a:off x="2234400" y="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Breakfast Information</a:t>
            </a:r>
            <a:endParaRPr sz="3600"/>
          </a:p>
        </p:txBody>
      </p:sp>
      <p:sp>
        <p:nvSpPr>
          <p:cNvPr id="126" name="Google Shape;126;p23"/>
          <p:cNvSpPr txBox="1">
            <a:spLocks noGrp="1"/>
          </p:cNvSpPr>
          <p:nvPr>
            <p:ph type="subTitle" idx="1"/>
          </p:nvPr>
        </p:nvSpPr>
        <p:spPr>
          <a:xfrm>
            <a:off x="2885925" y="911700"/>
            <a:ext cx="60987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All school breakfast comply with USDA regulations and state policies.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At least three different fruits are offered each week on three different days.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At least one fruit per week is served fresh.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K-6 students have opportunity to eat breakfast when school is in session.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 specific sat time is provide to eat breakfast.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-7722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4"/>
          <p:cNvSpPr txBox="1">
            <a:spLocks noGrp="1"/>
          </p:cNvSpPr>
          <p:nvPr>
            <p:ph type="ctrTitle"/>
          </p:nvPr>
        </p:nvSpPr>
        <p:spPr>
          <a:xfrm>
            <a:off x="2234400" y="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Lunch Information</a:t>
            </a:r>
            <a:endParaRPr sz="3600"/>
          </a:p>
        </p:txBody>
      </p:sp>
      <p:sp>
        <p:nvSpPr>
          <p:cNvPr id="133" name="Google Shape;133;p24"/>
          <p:cNvSpPr txBox="1">
            <a:spLocks noGrp="1"/>
          </p:cNvSpPr>
          <p:nvPr>
            <p:ph type="subTitle" idx="1"/>
          </p:nvPr>
        </p:nvSpPr>
        <p:spPr>
          <a:xfrm>
            <a:off x="2885925" y="911700"/>
            <a:ext cx="60987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6639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All school lunches comply with USDA regulations and state policies.</a:t>
            </a:r>
            <a:endParaRPr>
              <a:solidFill>
                <a:schemeClr val="dk1"/>
              </a:solidFill>
            </a:endParaRPr>
          </a:p>
          <a:p>
            <a:pPr marL="457200" lvl="0" indent="-36639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At least three different fruits are offered each week. Two fruits per week are served fresh.</a:t>
            </a:r>
            <a:endParaRPr>
              <a:solidFill>
                <a:schemeClr val="dk1"/>
              </a:solidFill>
            </a:endParaRPr>
          </a:p>
          <a:p>
            <a:pPr marL="457200" lvl="0" indent="-36639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One additional half-cup of vegetables offering is provided weekly from any of the vegetables subgroups (dark greens, red/orange, dry beans and/or peas.)</a:t>
            </a:r>
            <a:endParaRPr>
              <a:solidFill>
                <a:schemeClr val="dk1"/>
              </a:solidFill>
            </a:endParaRPr>
          </a:p>
          <a:p>
            <a:pPr marL="457200" lvl="0" indent="-36639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 specific seat time is provided to eat lunch.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-7722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5"/>
          <p:cNvSpPr txBox="1">
            <a:spLocks noGrp="1"/>
          </p:cNvSpPr>
          <p:nvPr>
            <p:ph type="ctrTitle"/>
          </p:nvPr>
        </p:nvSpPr>
        <p:spPr>
          <a:xfrm>
            <a:off x="2234400" y="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Promoting Healthy Eating</a:t>
            </a:r>
            <a:endParaRPr sz="3600"/>
          </a:p>
        </p:txBody>
      </p:sp>
      <p:sp>
        <p:nvSpPr>
          <p:cNvPr id="140" name="Google Shape;140;p25"/>
          <p:cNvSpPr txBox="1">
            <a:spLocks noGrp="1"/>
          </p:cNvSpPr>
          <p:nvPr>
            <p:ph type="subTitle" idx="1"/>
          </p:nvPr>
        </p:nvSpPr>
        <p:spPr>
          <a:xfrm>
            <a:off x="2885925" y="911700"/>
            <a:ext cx="60987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Posters for healthy eating including “My Plate” are visible in the meal service areas.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Food service staff share healthy eating information with students during meals.</a:t>
            </a:r>
            <a:endParaRPr sz="22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2382875" y="-93625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Commitment Statement</a:t>
            </a:r>
            <a:endParaRPr sz="3600"/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1"/>
          </p:nvPr>
        </p:nvSpPr>
        <p:spPr>
          <a:xfrm>
            <a:off x="2949575" y="861000"/>
            <a:ext cx="53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Fowler USD 225 is committed to providing school environments that promote and protect student health, well-being, and the ability to learn by supporting healthy eating, nutrition education, physical activity, and integrated school-based wellness.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ctrTitle"/>
          </p:nvPr>
        </p:nvSpPr>
        <p:spPr>
          <a:xfrm>
            <a:off x="2382875" y="-93625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Training</a:t>
            </a:r>
            <a:endParaRPr sz="3600"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"/>
          </p:nvPr>
        </p:nvSpPr>
        <p:spPr>
          <a:xfrm>
            <a:off x="2949575" y="861000"/>
            <a:ext cx="53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All school food service personnel receive required food safety training regularly with a minimum of every five years. Annual education training for all food service personnel meets federal and state requirements.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>
            <a:spLocks noGrp="1"/>
          </p:cNvSpPr>
          <p:nvPr>
            <p:ph type="ctrTitle"/>
          </p:nvPr>
        </p:nvSpPr>
        <p:spPr>
          <a:xfrm>
            <a:off x="2382875" y="-260075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Nutrition Guidelines</a:t>
            </a:r>
            <a:endParaRPr sz="3600"/>
          </a:p>
        </p:txBody>
      </p:sp>
      <p:sp>
        <p:nvSpPr>
          <p:cNvPr id="77" name="Google Shape;77;p16"/>
          <p:cNvSpPr txBox="1">
            <a:spLocks noGrp="1"/>
          </p:cNvSpPr>
          <p:nvPr>
            <p:ph type="subTitle" idx="1"/>
          </p:nvPr>
        </p:nvSpPr>
        <p:spPr>
          <a:xfrm>
            <a:off x="2644400" y="651625"/>
            <a:ext cx="6339600" cy="3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The dining area has seating to accommodate all students during each serving period.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The food service area is clean, orderly, and has an inviting atmosphere that encourages meal consumption.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Content of reimbursable lunch and breakfast is identified near or at the beginning of the serving line.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The dining area has adequate adult supervision.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>
            <a:spLocks noGrp="1"/>
          </p:cNvSpPr>
          <p:nvPr>
            <p:ph type="ctrTitle"/>
          </p:nvPr>
        </p:nvSpPr>
        <p:spPr>
          <a:xfrm>
            <a:off x="2358600" y="-298650"/>
            <a:ext cx="66255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Nutrition Guidelines, cont.</a:t>
            </a:r>
            <a:endParaRPr sz="3600"/>
          </a:p>
        </p:txBody>
      </p:sp>
      <p:sp>
        <p:nvSpPr>
          <p:cNvPr id="84" name="Google Shape;84;p17"/>
          <p:cNvSpPr txBox="1">
            <a:spLocks noGrp="1"/>
          </p:cNvSpPr>
          <p:nvPr>
            <p:ph type="subTitle" idx="1"/>
          </p:nvPr>
        </p:nvSpPr>
        <p:spPr>
          <a:xfrm>
            <a:off x="2198700" y="613050"/>
            <a:ext cx="6945300" cy="427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Food service applications are completed annually as required by KSDE and processed for reimbursable meals by the USDA.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Food service applications are provided during enrollment and verification for reduced or free meals is determined by using the information provided on this application as required by the state.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>
            <a:spLocks noGrp="1"/>
          </p:cNvSpPr>
          <p:nvPr>
            <p:ph type="ctrTitle"/>
          </p:nvPr>
        </p:nvSpPr>
        <p:spPr>
          <a:xfrm>
            <a:off x="2324750" y="-19350"/>
            <a:ext cx="66255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Nutrition Guidelines, cont.</a:t>
            </a:r>
            <a:endParaRPr sz="3600"/>
          </a:p>
        </p:txBody>
      </p:sp>
      <p:sp>
        <p:nvSpPr>
          <p:cNvPr id="91" name="Google Shape;91;p18"/>
          <p:cNvSpPr txBox="1">
            <a:spLocks noGrp="1"/>
          </p:cNvSpPr>
          <p:nvPr>
            <p:ph type="subTitle" idx="1"/>
          </p:nvPr>
        </p:nvSpPr>
        <p:spPr>
          <a:xfrm>
            <a:off x="2106800" y="892350"/>
            <a:ext cx="6945300" cy="427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To encourage healthy choices the students are part of the following programs as defined by the state application process:</a:t>
            </a:r>
            <a:endParaRPr sz="22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</a:endParaRPr>
          </a:p>
          <a:p>
            <a:pPr marL="13716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Seamless Summer Program</a:t>
            </a:r>
            <a:endParaRPr sz="2200">
              <a:solidFill>
                <a:schemeClr val="dk1"/>
              </a:solidFill>
            </a:endParaRPr>
          </a:p>
          <a:p>
            <a:pPr marL="13716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Summer Food Service Program</a:t>
            </a:r>
            <a:endParaRPr sz="2200">
              <a:solidFill>
                <a:schemeClr val="dk1"/>
              </a:solidFill>
            </a:endParaRPr>
          </a:p>
          <a:p>
            <a:pPr marL="13716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School Nutrition program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25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>
            <a:spLocks noGrp="1"/>
          </p:cNvSpPr>
          <p:nvPr>
            <p:ph type="ctrTitle"/>
          </p:nvPr>
        </p:nvSpPr>
        <p:spPr>
          <a:xfrm>
            <a:off x="2382875" y="-9815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Nutrition Education </a:t>
            </a:r>
            <a:endParaRPr sz="3600"/>
          </a:p>
        </p:txBody>
      </p:sp>
      <p:sp>
        <p:nvSpPr>
          <p:cNvPr id="98" name="Google Shape;98;p19"/>
          <p:cNvSpPr txBox="1">
            <a:spLocks noGrp="1"/>
          </p:cNvSpPr>
          <p:nvPr>
            <p:ph type="subTitle" idx="1"/>
          </p:nvPr>
        </p:nvSpPr>
        <p:spPr>
          <a:xfrm>
            <a:off x="2876925" y="813550"/>
            <a:ext cx="5882700" cy="27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Active learning experiences and opportunities are provided for students.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Integration of age-appropriate nutrition education can be supported in core subject areas such math, science, reading, and STEM.</a:t>
            </a:r>
            <a:endParaRPr sz="22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72200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0"/>
          <p:cNvSpPr txBox="1">
            <a:spLocks noGrp="1"/>
          </p:cNvSpPr>
          <p:nvPr>
            <p:ph type="ctrTitle"/>
          </p:nvPr>
        </p:nvSpPr>
        <p:spPr>
          <a:xfrm>
            <a:off x="2234400" y="0"/>
            <a:ext cx="64494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Physical Education </a:t>
            </a:r>
            <a:endParaRPr sz="3600"/>
          </a:p>
        </p:txBody>
      </p:sp>
      <p:sp>
        <p:nvSpPr>
          <p:cNvPr id="105" name="Google Shape;105;p20"/>
          <p:cNvSpPr txBox="1">
            <a:spLocks noGrp="1"/>
          </p:cNvSpPr>
          <p:nvPr>
            <p:ph type="subTitle" idx="1"/>
          </p:nvPr>
        </p:nvSpPr>
        <p:spPr>
          <a:xfrm>
            <a:off x="2885925" y="911700"/>
            <a:ext cx="60987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All students have the opportunity to participate in physical activity everyday during the school year.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Elementary students have a specified supervised recess time spent preferably outdoors, weather permitting, to encourage moderate physical activity.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When scheduled, supervised instruction and active physical activity are encouraged for indoor recess.</a:t>
            </a:r>
            <a:endParaRPr sz="2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0"/>
            <a:ext cx="7985700" cy="532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1"/>
          <p:cNvSpPr txBox="1">
            <a:spLocks noGrp="1"/>
          </p:cNvSpPr>
          <p:nvPr>
            <p:ph type="ctrTitle"/>
          </p:nvPr>
        </p:nvSpPr>
        <p:spPr>
          <a:xfrm>
            <a:off x="1947700" y="332350"/>
            <a:ext cx="6985800" cy="91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Physical Education, cont.</a:t>
            </a:r>
            <a:r>
              <a:rPr lang="en"/>
              <a:t> </a:t>
            </a:r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subTitle" idx="1"/>
          </p:nvPr>
        </p:nvSpPr>
        <p:spPr>
          <a:xfrm>
            <a:off x="2726100" y="1244050"/>
            <a:ext cx="6098700" cy="31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Structured physical activity opportunities are encouraged for all students and may be integrated into other subject areas.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Building administration provides guidance on conditions regulating indoor and outdoor recess during extreme weather conditions.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Physical education classes are taught by an approved teacher licensed by the Kansas State Department of Education.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Microsoft Office PowerPoint</Application>
  <PresentationFormat>On-screen Show (16:9)</PresentationFormat>
  <Paragraphs>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Simple Light</vt:lpstr>
      <vt:lpstr>Wellness Policy</vt:lpstr>
      <vt:lpstr>Commitment Statement</vt:lpstr>
      <vt:lpstr>Training</vt:lpstr>
      <vt:lpstr>Nutrition Guidelines</vt:lpstr>
      <vt:lpstr>Nutrition Guidelines, cont.</vt:lpstr>
      <vt:lpstr>Nutrition Guidelines, cont.</vt:lpstr>
      <vt:lpstr>Nutrition Education </vt:lpstr>
      <vt:lpstr>Physical Education </vt:lpstr>
      <vt:lpstr>Physical Education, cont. </vt:lpstr>
      <vt:lpstr>Water Access</vt:lpstr>
      <vt:lpstr>Breakfast Information</vt:lpstr>
      <vt:lpstr>Lunch Information</vt:lpstr>
      <vt:lpstr>Promoting Healthy Eating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Policy</dc:title>
  <dc:creator>usd22</dc:creator>
  <cp:lastModifiedBy>USD 225 - District Clerk</cp:lastModifiedBy>
  <cp:revision>1</cp:revision>
  <dcterms:modified xsi:type="dcterms:W3CDTF">2023-12-03T20:00:14Z</dcterms:modified>
</cp:coreProperties>
</file>